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8" r:id="rId2"/>
    <p:sldId id="257" r:id="rId3"/>
    <p:sldId id="276" r:id="rId4"/>
    <p:sldId id="264" r:id="rId5"/>
    <p:sldId id="260" r:id="rId6"/>
    <p:sldId id="262" r:id="rId7"/>
    <p:sldId id="278" r:id="rId8"/>
    <p:sldId id="268" r:id="rId9"/>
    <p:sldId id="267" r:id="rId10"/>
    <p:sldId id="277" r:id="rId11"/>
    <p:sldId id="279" r:id="rId12"/>
    <p:sldId id="273" r:id="rId13"/>
    <p:sldId id="28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83B055-5E37-483E-9C4C-1816B0A27A60}" v="131" dt="2022-06-27T09:09:51.8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497" autoAdjust="0"/>
    <p:restoredTop sz="94605"/>
  </p:normalViewPr>
  <p:slideViewPr>
    <p:cSldViewPr snapToGrid="0" snapToObjects="1">
      <p:cViewPr varScale="1">
        <p:scale>
          <a:sx n="78" d="100"/>
          <a:sy n="78" d="100"/>
        </p:scale>
        <p:origin x="77" y="14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58E5D-17D7-E348-9CAF-A143C74578B9}" type="datetimeFigureOut">
              <a:rPr lang="en-US" smtClean="0"/>
              <a:t>6/20/2024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F1ADF8-AAB6-504F-B18E-0CD49F121743}" type="slidenum">
              <a:rPr lang="en-US" smtClean="0"/>
              <a:t>‹#›</a:t>
            </a:fld>
            <a:endParaRPr lang="en-US"/>
          </a:p>
        </p:txBody>
      </p:sp>
    </p:spTree>
    <p:extLst>
      <p:ext uri="{BB962C8B-B14F-4D97-AF65-F5344CB8AC3E}">
        <p14:creationId xmlns:p14="http://schemas.microsoft.com/office/powerpoint/2010/main" val="1762574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E2AE944-D8A0-40F4-BA1D-263A38316D90}" type="slidenum">
              <a:rPr lang="en-GB" smtClean="0"/>
              <a:t>1</a:t>
            </a:fld>
            <a:endParaRPr lang="en-GB"/>
          </a:p>
        </p:txBody>
      </p:sp>
    </p:spTree>
    <p:extLst>
      <p:ext uri="{BB962C8B-B14F-4D97-AF65-F5344CB8AC3E}">
        <p14:creationId xmlns:p14="http://schemas.microsoft.com/office/powerpoint/2010/main" val="564288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BF1ADF8-AAB6-504F-B18E-0CD49F121743}" type="slidenum">
              <a:rPr lang="en-US" smtClean="0"/>
              <a:t>10</a:t>
            </a:fld>
            <a:endParaRPr lang="en-US"/>
          </a:p>
        </p:txBody>
      </p:sp>
    </p:spTree>
    <p:extLst>
      <p:ext uri="{BB962C8B-B14F-4D97-AF65-F5344CB8AC3E}">
        <p14:creationId xmlns:p14="http://schemas.microsoft.com/office/powerpoint/2010/main" val="1446766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BF1ADF8-AAB6-504F-B18E-0CD49F121743}" type="slidenum">
              <a:rPr lang="en-US" smtClean="0"/>
              <a:t>11</a:t>
            </a:fld>
            <a:endParaRPr lang="en-US"/>
          </a:p>
        </p:txBody>
      </p:sp>
    </p:spTree>
    <p:extLst>
      <p:ext uri="{BB962C8B-B14F-4D97-AF65-F5344CB8AC3E}">
        <p14:creationId xmlns:p14="http://schemas.microsoft.com/office/powerpoint/2010/main" val="3932587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BF1ADF8-AAB6-504F-B18E-0CD49F121743}" type="slidenum">
              <a:rPr lang="en-US" smtClean="0"/>
              <a:t>12</a:t>
            </a:fld>
            <a:endParaRPr lang="en-US"/>
          </a:p>
        </p:txBody>
      </p:sp>
    </p:spTree>
    <p:extLst>
      <p:ext uri="{BB962C8B-B14F-4D97-AF65-F5344CB8AC3E}">
        <p14:creationId xmlns:p14="http://schemas.microsoft.com/office/powerpoint/2010/main" val="1685397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BF1ADF8-AAB6-504F-B18E-0CD49F121743}" type="slidenum">
              <a:rPr lang="en-US" smtClean="0"/>
              <a:t>13</a:t>
            </a:fld>
            <a:endParaRPr lang="en-US"/>
          </a:p>
        </p:txBody>
      </p:sp>
    </p:spTree>
    <p:extLst>
      <p:ext uri="{BB962C8B-B14F-4D97-AF65-F5344CB8AC3E}">
        <p14:creationId xmlns:p14="http://schemas.microsoft.com/office/powerpoint/2010/main" val="1660605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BF1ADF8-AAB6-504F-B18E-0CD49F121743}" type="slidenum">
              <a:rPr lang="en-US" smtClean="0"/>
              <a:t>2</a:t>
            </a:fld>
            <a:endParaRPr lang="en-US"/>
          </a:p>
        </p:txBody>
      </p:sp>
    </p:spTree>
    <p:extLst>
      <p:ext uri="{BB962C8B-B14F-4D97-AF65-F5344CB8AC3E}">
        <p14:creationId xmlns:p14="http://schemas.microsoft.com/office/powerpoint/2010/main" val="3925080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BF1ADF8-AAB6-504F-B18E-0CD49F121743}" type="slidenum">
              <a:rPr lang="en-US" smtClean="0"/>
              <a:t>3</a:t>
            </a:fld>
            <a:endParaRPr lang="en-US"/>
          </a:p>
        </p:txBody>
      </p:sp>
    </p:spTree>
    <p:extLst>
      <p:ext uri="{BB962C8B-B14F-4D97-AF65-F5344CB8AC3E}">
        <p14:creationId xmlns:p14="http://schemas.microsoft.com/office/powerpoint/2010/main" val="3396486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BF1ADF8-AAB6-504F-B18E-0CD49F121743}" type="slidenum">
              <a:rPr lang="en-US" smtClean="0"/>
              <a:t>4</a:t>
            </a:fld>
            <a:endParaRPr lang="en-US"/>
          </a:p>
        </p:txBody>
      </p:sp>
    </p:spTree>
    <p:extLst>
      <p:ext uri="{BB962C8B-B14F-4D97-AF65-F5344CB8AC3E}">
        <p14:creationId xmlns:p14="http://schemas.microsoft.com/office/powerpoint/2010/main" val="3509661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BF1ADF8-AAB6-504F-B18E-0CD49F121743}" type="slidenum">
              <a:rPr lang="en-US" smtClean="0"/>
              <a:t>5</a:t>
            </a:fld>
            <a:endParaRPr lang="en-US"/>
          </a:p>
        </p:txBody>
      </p:sp>
    </p:spTree>
    <p:extLst>
      <p:ext uri="{BB962C8B-B14F-4D97-AF65-F5344CB8AC3E}">
        <p14:creationId xmlns:p14="http://schemas.microsoft.com/office/powerpoint/2010/main" val="705172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BF1ADF8-AAB6-504F-B18E-0CD49F121743}" type="slidenum">
              <a:rPr lang="en-US" smtClean="0"/>
              <a:t>6</a:t>
            </a:fld>
            <a:endParaRPr lang="en-US"/>
          </a:p>
        </p:txBody>
      </p:sp>
    </p:spTree>
    <p:extLst>
      <p:ext uri="{BB962C8B-B14F-4D97-AF65-F5344CB8AC3E}">
        <p14:creationId xmlns:p14="http://schemas.microsoft.com/office/powerpoint/2010/main" val="2509884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BF1ADF8-AAB6-504F-B18E-0CD49F121743}" type="slidenum">
              <a:rPr lang="en-US" smtClean="0"/>
              <a:t>7</a:t>
            </a:fld>
            <a:endParaRPr lang="en-US"/>
          </a:p>
        </p:txBody>
      </p:sp>
    </p:spTree>
    <p:extLst>
      <p:ext uri="{BB962C8B-B14F-4D97-AF65-F5344CB8AC3E}">
        <p14:creationId xmlns:p14="http://schemas.microsoft.com/office/powerpoint/2010/main" val="4121299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BF1ADF8-AAB6-504F-B18E-0CD49F121743}" type="slidenum">
              <a:rPr lang="en-US" smtClean="0"/>
              <a:t>8</a:t>
            </a:fld>
            <a:endParaRPr lang="en-US"/>
          </a:p>
        </p:txBody>
      </p:sp>
    </p:spTree>
    <p:extLst>
      <p:ext uri="{BB962C8B-B14F-4D97-AF65-F5344CB8AC3E}">
        <p14:creationId xmlns:p14="http://schemas.microsoft.com/office/powerpoint/2010/main" val="3689906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BF1ADF8-AAB6-504F-B18E-0CD49F121743}" type="slidenum">
              <a:rPr lang="en-US" smtClean="0"/>
              <a:t>9</a:t>
            </a:fld>
            <a:endParaRPr lang="en-US"/>
          </a:p>
        </p:txBody>
      </p:sp>
    </p:spTree>
    <p:extLst>
      <p:ext uri="{BB962C8B-B14F-4D97-AF65-F5344CB8AC3E}">
        <p14:creationId xmlns:p14="http://schemas.microsoft.com/office/powerpoint/2010/main" val="2088591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3865C83-4263-C843-8C12-003732E6E5D5}"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B69A33-A623-FD40-8009-CD0544F3C856}" type="slidenum">
              <a:rPr lang="en-US" smtClean="0"/>
              <a:t>‹#›</a:t>
            </a:fld>
            <a:endParaRPr lang="en-US"/>
          </a:p>
        </p:txBody>
      </p:sp>
    </p:spTree>
    <p:extLst>
      <p:ext uri="{BB962C8B-B14F-4D97-AF65-F5344CB8AC3E}">
        <p14:creationId xmlns:p14="http://schemas.microsoft.com/office/powerpoint/2010/main" val="1557852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865C83-4263-C843-8C12-003732E6E5D5}"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B69A33-A623-FD40-8009-CD0544F3C856}" type="slidenum">
              <a:rPr lang="en-US" smtClean="0"/>
              <a:t>‹#›</a:t>
            </a:fld>
            <a:endParaRPr lang="en-US"/>
          </a:p>
        </p:txBody>
      </p:sp>
    </p:spTree>
    <p:extLst>
      <p:ext uri="{BB962C8B-B14F-4D97-AF65-F5344CB8AC3E}">
        <p14:creationId xmlns:p14="http://schemas.microsoft.com/office/powerpoint/2010/main" val="1452535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865C83-4263-C843-8C12-003732E6E5D5}"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B69A33-A623-FD40-8009-CD0544F3C856}" type="slidenum">
              <a:rPr lang="en-US" smtClean="0"/>
              <a:t>‹#›</a:t>
            </a:fld>
            <a:endParaRPr lang="en-US"/>
          </a:p>
        </p:txBody>
      </p:sp>
    </p:spTree>
    <p:extLst>
      <p:ext uri="{BB962C8B-B14F-4D97-AF65-F5344CB8AC3E}">
        <p14:creationId xmlns:p14="http://schemas.microsoft.com/office/powerpoint/2010/main" val="178318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865C83-4263-C843-8C12-003732E6E5D5}"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B69A33-A623-FD40-8009-CD0544F3C856}" type="slidenum">
              <a:rPr lang="en-US" smtClean="0"/>
              <a:t>‹#›</a:t>
            </a:fld>
            <a:endParaRPr lang="en-US"/>
          </a:p>
        </p:txBody>
      </p:sp>
    </p:spTree>
    <p:extLst>
      <p:ext uri="{BB962C8B-B14F-4D97-AF65-F5344CB8AC3E}">
        <p14:creationId xmlns:p14="http://schemas.microsoft.com/office/powerpoint/2010/main" val="1083781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865C83-4263-C843-8C12-003732E6E5D5}"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B69A33-A623-FD40-8009-CD0544F3C856}" type="slidenum">
              <a:rPr lang="en-US" smtClean="0"/>
              <a:t>‹#›</a:t>
            </a:fld>
            <a:endParaRPr lang="en-US"/>
          </a:p>
        </p:txBody>
      </p:sp>
    </p:spTree>
    <p:extLst>
      <p:ext uri="{BB962C8B-B14F-4D97-AF65-F5344CB8AC3E}">
        <p14:creationId xmlns:p14="http://schemas.microsoft.com/office/powerpoint/2010/main" val="155057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865C83-4263-C843-8C12-003732E6E5D5}" type="datetimeFigureOut">
              <a:rPr lang="en-US" smtClean="0"/>
              <a:t>6/20/2024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B69A33-A623-FD40-8009-CD0544F3C856}" type="slidenum">
              <a:rPr lang="en-US" smtClean="0"/>
              <a:t>‹#›</a:t>
            </a:fld>
            <a:endParaRPr lang="en-US"/>
          </a:p>
        </p:txBody>
      </p:sp>
    </p:spTree>
    <p:extLst>
      <p:ext uri="{BB962C8B-B14F-4D97-AF65-F5344CB8AC3E}">
        <p14:creationId xmlns:p14="http://schemas.microsoft.com/office/powerpoint/2010/main" val="1149486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865C83-4263-C843-8C12-003732E6E5D5}" type="datetimeFigureOut">
              <a:rPr lang="en-US" smtClean="0"/>
              <a:t>6/20/2024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B69A33-A623-FD40-8009-CD0544F3C856}" type="slidenum">
              <a:rPr lang="en-US" smtClean="0"/>
              <a:t>‹#›</a:t>
            </a:fld>
            <a:endParaRPr lang="en-US"/>
          </a:p>
        </p:txBody>
      </p:sp>
    </p:spTree>
    <p:extLst>
      <p:ext uri="{BB962C8B-B14F-4D97-AF65-F5344CB8AC3E}">
        <p14:creationId xmlns:p14="http://schemas.microsoft.com/office/powerpoint/2010/main" val="657019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865C83-4263-C843-8C12-003732E6E5D5}" type="datetimeFigureOut">
              <a:rPr lang="en-US" smtClean="0"/>
              <a:t>6/20/2024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B69A33-A623-FD40-8009-CD0544F3C856}" type="slidenum">
              <a:rPr lang="en-US" smtClean="0"/>
              <a:t>‹#›</a:t>
            </a:fld>
            <a:endParaRPr lang="en-US"/>
          </a:p>
        </p:txBody>
      </p:sp>
    </p:spTree>
    <p:extLst>
      <p:ext uri="{BB962C8B-B14F-4D97-AF65-F5344CB8AC3E}">
        <p14:creationId xmlns:p14="http://schemas.microsoft.com/office/powerpoint/2010/main" val="16773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65C83-4263-C843-8C12-003732E6E5D5}" type="datetimeFigureOut">
              <a:rPr lang="en-US" smtClean="0"/>
              <a:t>6/20/2024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B69A33-A623-FD40-8009-CD0544F3C856}" type="slidenum">
              <a:rPr lang="en-US" smtClean="0"/>
              <a:t>‹#›</a:t>
            </a:fld>
            <a:endParaRPr lang="en-US"/>
          </a:p>
        </p:txBody>
      </p:sp>
    </p:spTree>
    <p:extLst>
      <p:ext uri="{BB962C8B-B14F-4D97-AF65-F5344CB8AC3E}">
        <p14:creationId xmlns:p14="http://schemas.microsoft.com/office/powerpoint/2010/main" val="1701315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865C83-4263-C843-8C12-003732E6E5D5}" type="datetimeFigureOut">
              <a:rPr lang="en-US" smtClean="0"/>
              <a:t>6/20/2024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B69A33-A623-FD40-8009-CD0544F3C856}" type="slidenum">
              <a:rPr lang="en-US" smtClean="0"/>
              <a:t>‹#›</a:t>
            </a:fld>
            <a:endParaRPr lang="en-US"/>
          </a:p>
        </p:txBody>
      </p:sp>
    </p:spTree>
    <p:extLst>
      <p:ext uri="{BB962C8B-B14F-4D97-AF65-F5344CB8AC3E}">
        <p14:creationId xmlns:p14="http://schemas.microsoft.com/office/powerpoint/2010/main" val="268277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865C83-4263-C843-8C12-003732E6E5D5}" type="datetimeFigureOut">
              <a:rPr lang="en-US" smtClean="0"/>
              <a:t>6/20/2024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B69A33-A623-FD40-8009-CD0544F3C856}" type="slidenum">
              <a:rPr lang="en-US" smtClean="0"/>
              <a:t>‹#›</a:t>
            </a:fld>
            <a:endParaRPr lang="en-US"/>
          </a:p>
        </p:txBody>
      </p:sp>
    </p:spTree>
    <p:extLst>
      <p:ext uri="{BB962C8B-B14F-4D97-AF65-F5344CB8AC3E}">
        <p14:creationId xmlns:p14="http://schemas.microsoft.com/office/powerpoint/2010/main" val="1368792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865C83-4263-C843-8C12-003732E6E5D5}" type="datetimeFigureOut">
              <a:rPr lang="en-US" smtClean="0"/>
              <a:t>6/20/2024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B69A33-A623-FD40-8009-CD0544F3C856}" type="slidenum">
              <a:rPr lang="en-US" smtClean="0"/>
              <a:t>‹#›</a:t>
            </a:fld>
            <a:endParaRPr lang="en-US"/>
          </a:p>
        </p:txBody>
      </p:sp>
    </p:spTree>
    <p:extLst>
      <p:ext uri="{BB962C8B-B14F-4D97-AF65-F5344CB8AC3E}">
        <p14:creationId xmlns:p14="http://schemas.microsoft.com/office/powerpoint/2010/main" val="246439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tiff"/><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2.tiff"/><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2.JP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6192" y="2228851"/>
            <a:ext cx="7590130" cy="3055326"/>
          </a:xfrm>
        </p:spPr>
        <p:txBody>
          <a:bodyPr>
            <a:noAutofit/>
          </a:bodyPr>
          <a:lstStyle/>
          <a:p>
            <a:pPr algn="ctr"/>
            <a:br>
              <a:rPr lang="en-GB" sz="7200" b="1" dirty="0"/>
            </a:br>
            <a:r>
              <a:rPr lang="en-GB" sz="7200" b="1" dirty="0"/>
              <a:t>Welcome to all </a:t>
            </a:r>
            <a:br>
              <a:rPr lang="en-GB" sz="7200" b="1" dirty="0"/>
            </a:br>
            <a:r>
              <a:rPr lang="en-GB" sz="7200" b="1" dirty="0"/>
              <a:t>2024 </a:t>
            </a:r>
            <a:br>
              <a:rPr lang="en-GB" sz="7200" b="1" dirty="0"/>
            </a:br>
            <a:r>
              <a:rPr lang="en-GB" sz="7200" b="1" dirty="0"/>
              <a:t>Parents and Carers</a:t>
            </a:r>
          </a:p>
        </p:txBody>
      </p:sp>
      <p:pic>
        <p:nvPicPr>
          <p:cNvPr id="5" name="Picture 4"/>
          <p:cNvPicPr>
            <a:picLocks noChangeAspect="1"/>
          </p:cNvPicPr>
          <p:nvPr/>
        </p:nvPicPr>
        <p:blipFill>
          <a:blip r:embed="rId3"/>
          <a:stretch>
            <a:fillRect/>
          </a:stretch>
        </p:blipFill>
        <p:spPr>
          <a:xfrm>
            <a:off x="9479312" y="0"/>
            <a:ext cx="2712688" cy="1577788"/>
          </a:xfrm>
          <a:prstGeom prst="rect">
            <a:avLst/>
          </a:prstGeom>
        </p:spPr>
      </p:pic>
    </p:spTree>
    <p:extLst>
      <p:ext uri="{BB962C8B-B14F-4D97-AF65-F5344CB8AC3E}">
        <p14:creationId xmlns:p14="http://schemas.microsoft.com/office/powerpoint/2010/main" val="1204295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800" b="1" u="sng" dirty="0"/>
              <a:t>Sport with PE Leaders</a:t>
            </a:r>
            <a:endParaRPr lang="en-US" sz="4800" b="1" u="sng" dirty="0"/>
          </a:p>
        </p:txBody>
      </p:sp>
      <p:sp>
        <p:nvSpPr>
          <p:cNvPr id="3" name="Content Placeholder 2"/>
          <p:cNvSpPr>
            <a:spLocks noGrp="1"/>
          </p:cNvSpPr>
          <p:nvPr>
            <p:ph sz="half" idx="1"/>
          </p:nvPr>
        </p:nvSpPr>
        <p:spPr>
          <a:xfrm>
            <a:off x="838200" y="1825624"/>
            <a:ext cx="5181600" cy="4752975"/>
          </a:xfrm>
        </p:spPr>
        <p:txBody>
          <a:bodyPr>
            <a:normAutofit lnSpcReduction="10000"/>
          </a:bodyPr>
          <a:lstStyle/>
          <a:p>
            <a:r>
              <a:rPr lang="en-US" dirty="0"/>
              <a:t>Once a week your child will go to sport with our PE Leaders. </a:t>
            </a:r>
          </a:p>
          <a:p>
            <a:r>
              <a:rPr lang="en-US" dirty="0"/>
              <a:t>All children will need to have appropriate, </a:t>
            </a:r>
            <a:r>
              <a:rPr lang="en-US" b="1" dirty="0">
                <a:solidFill>
                  <a:srgbClr val="FF0000"/>
                </a:solidFill>
              </a:rPr>
              <a:t>clearly named </a:t>
            </a:r>
            <a:r>
              <a:rPr lang="en-US" dirty="0"/>
              <a:t>P.E kit for both warmer and cooler weathers. Trainers are suitable for both indoors and outdoors.</a:t>
            </a:r>
          </a:p>
          <a:p>
            <a:r>
              <a:rPr lang="en-US" dirty="0"/>
              <a:t>They are required to change themselves. We obviously support to begin with but they become more independent as the year progresses. </a:t>
            </a:r>
          </a:p>
        </p:txBody>
      </p:sp>
      <p:pic>
        <p:nvPicPr>
          <p:cNvPr id="5" name="Picture 4"/>
          <p:cNvPicPr>
            <a:picLocks noChangeAspect="1"/>
          </p:cNvPicPr>
          <p:nvPr/>
        </p:nvPicPr>
        <p:blipFill>
          <a:blip r:embed="rId3"/>
          <a:stretch>
            <a:fillRect/>
          </a:stretch>
        </p:blipFill>
        <p:spPr>
          <a:xfrm>
            <a:off x="7774112" y="767652"/>
            <a:ext cx="3949169" cy="5619574"/>
          </a:xfrm>
          <a:prstGeom prst="rect">
            <a:avLst/>
          </a:prstGeom>
        </p:spPr>
      </p:pic>
    </p:spTree>
    <p:extLst>
      <p:ext uri="{BB962C8B-B14F-4D97-AF65-F5344CB8AC3E}">
        <p14:creationId xmlns:p14="http://schemas.microsoft.com/office/powerpoint/2010/main" val="613344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767" y="128888"/>
            <a:ext cx="10515600" cy="1325563"/>
          </a:xfrm>
        </p:spPr>
        <p:txBody>
          <a:bodyPr>
            <a:noAutofit/>
          </a:bodyPr>
          <a:lstStyle/>
          <a:p>
            <a:r>
              <a:rPr lang="en-GB" sz="4000" dirty="0"/>
              <a:t>         </a:t>
            </a:r>
            <a:r>
              <a:rPr lang="en-GB" sz="4000" b="1" u="sng" dirty="0"/>
              <a:t>OPAL</a:t>
            </a:r>
            <a:r>
              <a:rPr lang="en-GB" sz="4000" dirty="0"/>
              <a:t>                </a:t>
            </a:r>
            <a:r>
              <a:rPr lang="en-GB" sz="4000" b="1" u="sng" dirty="0"/>
              <a:t>Outdoor Play and Learning</a:t>
            </a:r>
            <a:endParaRPr lang="en-US" sz="4000" b="1" u="sng" dirty="0"/>
          </a:p>
        </p:txBody>
      </p:sp>
      <p:sp>
        <p:nvSpPr>
          <p:cNvPr id="3" name="Content Placeholder 2"/>
          <p:cNvSpPr>
            <a:spLocks noGrp="1"/>
          </p:cNvSpPr>
          <p:nvPr>
            <p:ph sz="half" idx="1"/>
          </p:nvPr>
        </p:nvSpPr>
        <p:spPr>
          <a:xfrm>
            <a:off x="97501" y="1641066"/>
            <a:ext cx="7620821" cy="4351338"/>
          </a:xfrm>
        </p:spPr>
        <p:txBody>
          <a:bodyPr/>
          <a:lstStyle/>
          <a:p>
            <a:r>
              <a:rPr lang="en-GB" dirty="0"/>
              <a:t>Children spend some time at Lunchtime playing in different areas of our whole-school outdoor provision. </a:t>
            </a:r>
          </a:p>
          <a:p>
            <a:r>
              <a:rPr lang="en-GB" dirty="0"/>
              <a:t>The children can keep a </a:t>
            </a:r>
            <a:r>
              <a:rPr lang="en-GB" b="1" dirty="0">
                <a:solidFill>
                  <a:srgbClr val="FF0000"/>
                </a:solidFill>
              </a:rPr>
              <a:t>clearly named </a:t>
            </a:r>
            <a:r>
              <a:rPr lang="en-GB" dirty="0"/>
              <a:t>water proof rain mac and a pair of named wellies in the classroom if they wish.</a:t>
            </a:r>
          </a:p>
          <a:p>
            <a:r>
              <a:rPr lang="en-GB" dirty="0"/>
              <a:t>O</a:t>
            </a:r>
            <a:r>
              <a:rPr lang="en-GB" baseline="0" dirty="0"/>
              <a:t>ur Early Years Key workers are on duty at lunchtime so the children have a familiar face if they need help or support at this time. </a:t>
            </a:r>
            <a:endParaRPr lang="en-GB" dirty="0"/>
          </a:p>
        </p:txBody>
      </p:sp>
      <p:pic>
        <p:nvPicPr>
          <p:cNvPr id="1026" name="Picture 2" descr="OPAL (Outdoor Play And Learning) | Seven Stars Primary School">
            <a:extLst>
              <a:ext uri="{FF2B5EF4-FFF2-40B4-BE49-F238E27FC236}">
                <a16:creationId xmlns:a16="http://schemas.microsoft.com/office/drawing/2014/main" id="{06805268-82B2-4BDD-8B99-23BC3789C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8763" y="2296494"/>
            <a:ext cx="4117674" cy="4117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611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905" y="413301"/>
            <a:ext cx="10515600" cy="1325563"/>
          </a:xfrm>
        </p:spPr>
        <p:txBody>
          <a:bodyPr>
            <a:normAutofit/>
          </a:bodyPr>
          <a:lstStyle/>
          <a:p>
            <a:r>
              <a:rPr lang="en-GB" b="1" u="sng" dirty="0"/>
              <a:t>Celebrations</a:t>
            </a:r>
            <a:r>
              <a:rPr lang="en-GB" sz="2800" b="1" u="sng" dirty="0"/>
              <a:t> </a:t>
            </a:r>
            <a:br>
              <a:rPr lang="en-GB" b="1" dirty="0">
                <a:latin typeface="Sassoon Infant Std" panose="020B0503020103030203" pitchFamily="34" charset="0"/>
              </a:rPr>
            </a:br>
            <a:endParaRPr lang="en-US" dirty="0"/>
          </a:p>
        </p:txBody>
      </p:sp>
      <p:sp>
        <p:nvSpPr>
          <p:cNvPr id="3" name="Content Placeholder 2"/>
          <p:cNvSpPr>
            <a:spLocks noGrp="1"/>
          </p:cNvSpPr>
          <p:nvPr>
            <p:ph sz="half" idx="1"/>
          </p:nvPr>
        </p:nvSpPr>
        <p:spPr>
          <a:xfrm>
            <a:off x="218767" y="1876169"/>
            <a:ext cx="8227142" cy="4351338"/>
          </a:xfrm>
        </p:spPr>
        <p:txBody>
          <a:bodyPr>
            <a:noAutofit/>
          </a:bodyPr>
          <a:lstStyle/>
          <a:p>
            <a:r>
              <a:rPr lang="en-US" sz="2400" dirty="0"/>
              <a:t>Every Friday afternoon we have in-class assembly to celebrate children’s achievements and successes from the week. Children are chosen by each adult in the class to receive a Superstar award. </a:t>
            </a:r>
          </a:p>
          <a:p>
            <a:r>
              <a:rPr lang="en-US" sz="2400" dirty="0"/>
              <a:t>We also have 4 wonderful class toy animals who are presented to chosen children showing certain skills throughout the week. For example, showing resilience when something is tricky.     The children can enjoy playing with the toy animal for the remainder of the afternoon.</a:t>
            </a:r>
          </a:p>
          <a:p>
            <a:r>
              <a:rPr lang="en-US" sz="2400" dirty="0"/>
              <a:t>There are 2 Celebration certificates that are awarded in line with the rest of the school. </a:t>
            </a:r>
          </a:p>
          <a:p>
            <a:pPr marL="0" indent="0">
              <a:buNone/>
            </a:pPr>
            <a:r>
              <a:rPr lang="en-US" sz="2400" dirty="0"/>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957590" y="2084441"/>
            <a:ext cx="4443514" cy="3332636"/>
          </a:xfrm>
          <a:prstGeom prst="rect">
            <a:avLst/>
          </a:prstGeom>
        </p:spPr>
      </p:pic>
    </p:spTree>
    <p:extLst>
      <p:ext uri="{BB962C8B-B14F-4D97-AF65-F5344CB8AC3E}">
        <p14:creationId xmlns:p14="http://schemas.microsoft.com/office/powerpoint/2010/main" val="1473420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905" y="413301"/>
            <a:ext cx="10515600" cy="1325563"/>
          </a:xfrm>
        </p:spPr>
        <p:txBody>
          <a:bodyPr>
            <a:normAutofit/>
          </a:bodyPr>
          <a:lstStyle/>
          <a:p>
            <a:r>
              <a:rPr lang="en-GB" b="1" u="sng" dirty="0"/>
              <a:t>Useful information</a:t>
            </a:r>
            <a:br>
              <a:rPr lang="en-GB" b="1" dirty="0">
                <a:latin typeface="Sassoon Infant Std" panose="020B0503020103030203" pitchFamily="34" charset="0"/>
              </a:rPr>
            </a:br>
            <a:endParaRPr lang="en-US" dirty="0"/>
          </a:p>
        </p:txBody>
      </p:sp>
      <p:sp>
        <p:nvSpPr>
          <p:cNvPr id="3" name="Content Placeholder 2"/>
          <p:cNvSpPr>
            <a:spLocks noGrp="1"/>
          </p:cNvSpPr>
          <p:nvPr>
            <p:ph sz="half" idx="1"/>
          </p:nvPr>
        </p:nvSpPr>
        <p:spPr>
          <a:xfrm>
            <a:off x="218766" y="1475477"/>
            <a:ext cx="10897871" cy="5223274"/>
          </a:xfrm>
        </p:spPr>
        <p:txBody>
          <a:bodyPr vert="horz" lIns="91440" tIns="45720" rIns="91440" bIns="45720" rtlCol="0" anchor="t">
            <a:noAutofit/>
          </a:bodyPr>
          <a:lstStyle/>
          <a:p>
            <a:r>
              <a:rPr lang="en-US" sz="2400" dirty="0"/>
              <a:t>Early Years staff will be on the door to greet you at drop off and collection. The Early Years door is the first door on the left as you walk down the path to Nursery.</a:t>
            </a:r>
            <a:endParaRPr lang="en-US" sz="2400" dirty="0">
              <a:cs typeface="Calibri"/>
            </a:endParaRPr>
          </a:p>
          <a:p>
            <a:r>
              <a:rPr lang="en-US" sz="2400" dirty="0"/>
              <a:t>Please ensure your child brings a clearly named, refillable water bottle to school each day. They will have access to this throughout the day.</a:t>
            </a:r>
            <a:endParaRPr lang="en-US" sz="2400" dirty="0">
              <a:cs typeface="Calibri"/>
            </a:endParaRPr>
          </a:p>
          <a:p>
            <a:r>
              <a:rPr lang="en-US" sz="2400" dirty="0"/>
              <a:t>Please ensure your child has a </a:t>
            </a:r>
            <a:r>
              <a:rPr lang="en-US" sz="2400" b="1" dirty="0">
                <a:solidFill>
                  <a:srgbClr val="FF0000"/>
                </a:solidFill>
              </a:rPr>
              <a:t>clearly named </a:t>
            </a:r>
            <a:r>
              <a:rPr lang="en-US" sz="2400" dirty="0"/>
              <a:t>PE kit in school at all times. We usually keep PE kits on children’s pegs for a half term and then send home to be washed. </a:t>
            </a:r>
          </a:p>
          <a:p>
            <a:r>
              <a:rPr lang="en-US" sz="2400" dirty="0"/>
              <a:t>Please ensure that all children’s clothing is clearly named. It is very easy for items to get mixed up when the children are changing for PE. </a:t>
            </a:r>
          </a:p>
          <a:p>
            <a:r>
              <a:rPr lang="en-US" sz="2400" dirty="0"/>
              <a:t>Over the Summer, please help your child to develop skills of independence with getting dressed and undressed (this helps with PE), putting on and taking off jumpers/cardigans and coats, managing own toileting needs and good handwashing technique. </a:t>
            </a:r>
          </a:p>
          <a:p>
            <a:r>
              <a:rPr lang="en-US" sz="2400" dirty="0">
                <a:cs typeface="Calibri"/>
              </a:rPr>
              <a:t>Other questions or information- please talk to us tonight or e-mail into the office.</a:t>
            </a:r>
          </a:p>
          <a:p>
            <a:pPr marL="0" indent="0">
              <a:buNone/>
            </a:pPr>
            <a:r>
              <a:rPr lang="en-US" sz="2400" dirty="0"/>
              <a:t> </a:t>
            </a:r>
          </a:p>
        </p:txBody>
      </p:sp>
    </p:spTree>
    <p:extLst>
      <p:ext uri="{BB962C8B-B14F-4D97-AF65-F5344CB8AC3E}">
        <p14:creationId xmlns:p14="http://schemas.microsoft.com/office/powerpoint/2010/main" val="1764659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913" y="149968"/>
            <a:ext cx="10515600" cy="1325563"/>
          </a:xfrm>
        </p:spPr>
        <p:txBody>
          <a:bodyPr>
            <a:normAutofit/>
          </a:bodyPr>
          <a:lstStyle/>
          <a:p>
            <a:r>
              <a:rPr lang="en-US" sz="4800" b="1" u="sng" dirty="0"/>
              <a:t>Start of the day</a:t>
            </a:r>
          </a:p>
        </p:txBody>
      </p:sp>
      <p:sp>
        <p:nvSpPr>
          <p:cNvPr id="3" name="Content Placeholder 2"/>
          <p:cNvSpPr>
            <a:spLocks noGrp="1"/>
          </p:cNvSpPr>
          <p:nvPr>
            <p:ph sz="half" idx="1"/>
          </p:nvPr>
        </p:nvSpPr>
        <p:spPr/>
        <p:txBody>
          <a:bodyPr>
            <a:normAutofit fontScale="92500"/>
          </a:bodyPr>
          <a:lstStyle/>
          <a:p>
            <a:r>
              <a:rPr lang="en-GB" sz="2400" baseline="0" dirty="0"/>
              <a:t>The school</a:t>
            </a:r>
            <a:r>
              <a:rPr lang="en-GB" sz="2400" dirty="0"/>
              <a:t> day begins at 8.40am and finishes at 3.15pm.  The children start with full-time days from day one.</a:t>
            </a:r>
          </a:p>
          <a:p>
            <a:r>
              <a:rPr lang="en-GB" sz="2400" dirty="0"/>
              <a:t>Staff greet you and your child at the main door and from there the children </a:t>
            </a:r>
            <a:r>
              <a:rPr lang="en-GB" sz="2400" baseline="0" dirty="0"/>
              <a:t>go straight to their Keyworker group area,</a:t>
            </a:r>
            <a:r>
              <a:rPr lang="en-GB" sz="2400" dirty="0"/>
              <a:t> unpack their bag, collect their name card and place it o</a:t>
            </a:r>
            <a:r>
              <a:rPr lang="en-GB" sz="2400" baseline="0" dirty="0"/>
              <a:t>n the board </a:t>
            </a:r>
            <a:r>
              <a:rPr lang="en-GB" sz="2400" dirty="0"/>
              <a:t>to </a:t>
            </a:r>
            <a:r>
              <a:rPr lang="en-GB" sz="2400" baseline="0" dirty="0"/>
              <a:t>self register. </a:t>
            </a:r>
          </a:p>
          <a:p>
            <a:r>
              <a:rPr lang="en-GB" sz="2400" dirty="0"/>
              <a:t>Children then go to their class area to be registered by their teacher. During this time they also have the opportunity to quiet read or try writing a sentence about a picture on the interactive whiteboard. </a:t>
            </a:r>
            <a:endParaRPr lang="en-US" dirty="0"/>
          </a:p>
        </p:txBody>
      </p:sp>
      <p:pic>
        <p:nvPicPr>
          <p:cNvPr id="6" name="Picture 10" descr="Penguins: The Monogamous Tuxedoed Birds That 'Fly' Underwate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6370" y="3348629"/>
            <a:ext cx="2655886" cy="14933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aby Giraffes Get Their Spots From Mom | HowStuffWork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2647" y="328704"/>
            <a:ext cx="2586974" cy="14551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Mom Saves Toddler From Crocodile By Blocking Reptile's Nos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7279" y="5040783"/>
            <a:ext cx="2596230" cy="15976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Hello! - Super Simple Song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4402" y="149968"/>
            <a:ext cx="2402541" cy="164618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A Zebra with Dots Instead of Strip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27279" y="2409795"/>
            <a:ext cx="2528292" cy="1685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467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9329" y="149969"/>
            <a:ext cx="4139380" cy="528458"/>
          </a:xfrm>
        </p:spPr>
        <p:txBody>
          <a:bodyPr>
            <a:normAutofit/>
          </a:bodyPr>
          <a:lstStyle/>
          <a:p>
            <a:r>
              <a:rPr lang="en-US" sz="2400" b="1" u="sng" dirty="0"/>
              <a:t>An example of a daily timetable</a:t>
            </a:r>
            <a:endParaRPr lang="en-US" sz="3200" b="1" u="sng" dirty="0"/>
          </a:p>
        </p:txBody>
      </p:sp>
      <p:sp>
        <p:nvSpPr>
          <p:cNvPr id="3" name="Content Placeholder 2"/>
          <p:cNvSpPr>
            <a:spLocks noGrp="1"/>
          </p:cNvSpPr>
          <p:nvPr>
            <p:ph sz="half" idx="1"/>
          </p:nvPr>
        </p:nvSpPr>
        <p:spPr>
          <a:xfrm>
            <a:off x="515647" y="174602"/>
            <a:ext cx="10201513" cy="6476974"/>
          </a:xfrm>
        </p:spPr>
        <p:txBody>
          <a:bodyPr>
            <a:normAutofit/>
          </a:bodyPr>
          <a:lstStyle/>
          <a:p>
            <a:r>
              <a:rPr lang="en-US" sz="2000" dirty="0"/>
              <a:t>8.45am – Welcome</a:t>
            </a:r>
          </a:p>
          <a:p>
            <a:r>
              <a:rPr lang="en-US" sz="2000" dirty="0"/>
              <a:t>Calendar, Word of the Day, funky fingers and dance</a:t>
            </a:r>
          </a:p>
          <a:p>
            <a:r>
              <a:rPr lang="en-US" sz="2000" dirty="0"/>
              <a:t>9.30am - Phonics</a:t>
            </a:r>
          </a:p>
          <a:p>
            <a:r>
              <a:rPr lang="en-US" sz="2000" dirty="0"/>
              <a:t>10.00am - Water and Toilet break</a:t>
            </a:r>
          </a:p>
          <a:p>
            <a:r>
              <a:rPr lang="en-US" sz="2000" dirty="0"/>
              <a:t>10.15am – Outdoor Playtime</a:t>
            </a:r>
          </a:p>
          <a:p>
            <a:r>
              <a:rPr lang="en-US" sz="2000" dirty="0"/>
              <a:t>10.30 – Snack and Communication and Language</a:t>
            </a:r>
          </a:p>
          <a:p>
            <a:r>
              <a:rPr lang="en-US" sz="2000" dirty="0"/>
              <a:t>10.45am - Child-Initiated Play</a:t>
            </a:r>
          </a:p>
          <a:p>
            <a:r>
              <a:rPr lang="en-US" sz="2000" dirty="0"/>
              <a:t>11.30am – Tidy up and prepare for lunch</a:t>
            </a:r>
          </a:p>
          <a:p>
            <a:r>
              <a:rPr lang="en-US" sz="2000" dirty="0"/>
              <a:t>11.45am - Lunch and playtime</a:t>
            </a:r>
          </a:p>
          <a:p>
            <a:r>
              <a:rPr lang="en-US" sz="2000" dirty="0"/>
              <a:t>12.50pm – Registration, toilet, drink and story</a:t>
            </a:r>
          </a:p>
          <a:p>
            <a:r>
              <a:rPr lang="en-US" sz="2000" dirty="0"/>
              <a:t>1.10pm - </a:t>
            </a:r>
            <a:r>
              <a:rPr lang="en-US" sz="2000" dirty="0" err="1"/>
              <a:t>Maths</a:t>
            </a:r>
            <a:r>
              <a:rPr lang="en-US" sz="2000" dirty="0"/>
              <a:t> </a:t>
            </a:r>
          </a:p>
          <a:p>
            <a:r>
              <a:rPr lang="en-US" sz="2000" dirty="0"/>
              <a:t>1.40pm – Skills Group Activity</a:t>
            </a:r>
          </a:p>
          <a:p>
            <a:r>
              <a:rPr lang="en-US" sz="2000" dirty="0"/>
              <a:t>2.00pm - Child-Initiated Play/Continuous Provision</a:t>
            </a:r>
          </a:p>
          <a:p>
            <a:r>
              <a:rPr lang="en-US" sz="2000" dirty="0"/>
              <a:t>Water and Toilet break</a:t>
            </a:r>
          </a:p>
          <a:p>
            <a:r>
              <a:rPr lang="en-US" sz="2000" dirty="0"/>
              <a:t>3.00pm – Preparation for end-of-day and singing practice. </a:t>
            </a:r>
          </a:p>
          <a:p>
            <a:r>
              <a:rPr lang="en-US" sz="2000" dirty="0"/>
              <a:t>3.15pm - Home</a:t>
            </a:r>
          </a:p>
          <a:p>
            <a:endParaRPr lang="en-US" sz="2400" dirty="0"/>
          </a:p>
          <a:p>
            <a:endParaRPr lang="en-US" sz="2400" dirty="0"/>
          </a:p>
          <a:p>
            <a:endParaRPr lang="en-US" sz="2400" dirty="0"/>
          </a:p>
          <a:p>
            <a:endParaRPr lang="en-US" sz="2400" dirty="0"/>
          </a:p>
          <a:p>
            <a:endParaRPr lang="en-US" dirty="0"/>
          </a:p>
        </p:txBody>
      </p:sp>
    </p:spTree>
    <p:extLst>
      <p:ext uri="{BB962C8B-B14F-4D97-AF65-F5344CB8AC3E}">
        <p14:creationId xmlns:p14="http://schemas.microsoft.com/office/powerpoint/2010/main" val="1434543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800" b="1" u="sng" dirty="0"/>
              <a:t>Phonics</a:t>
            </a:r>
            <a:endParaRPr lang="en-US" sz="4800" b="1" u="sng" dirty="0"/>
          </a:p>
        </p:txBody>
      </p:sp>
      <p:sp>
        <p:nvSpPr>
          <p:cNvPr id="3" name="Content Placeholder 2"/>
          <p:cNvSpPr>
            <a:spLocks noGrp="1"/>
          </p:cNvSpPr>
          <p:nvPr>
            <p:ph sz="half" idx="1"/>
          </p:nvPr>
        </p:nvSpPr>
        <p:spPr>
          <a:xfrm>
            <a:off x="838200" y="1825624"/>
            <a:ext cx="5181600" cy="4676775"/>
          </a:xfrm>
        </p:spPr>
        <p:txBody>
          <a:bodyPr>
            <a:normAutofit/>
          </a:bodyPr>
          <a:lstStyle/>
          <a:p>
            <a:r>
              <a:rPr lang="en-GB" dirty="0"/>
              <a:t>C</a:t>
            </a:r>
            <a:r>
              <a:rPr lang="en-GB" baseline="0" dirty="0"/>
              <a:t>hildren work for 20/30 minutes in their phonics carousel groups. They may be working with their class teacher using</a:t>
            </a:r>
            <a:r>
              <a:rPr lang="en-GB" dirty="0"/>
              <a:t> the IWB and the school Phonics programme </a:t>
            </a:r>
            <a:r>
              <a:rPr lang="en-GB" baseline="0" dirty="0"/>
              <a:t>learning new sounds, or they will work with a TA in the carousel where</a:t>
            </a:r>
            <a:r>
              <a:rPr lang="en-GB" dirty="0"/>
              <a:t> they are consolidating their learning through reading, writing and fun interactive games.</a:t>
            </a:r>
          </a:p>
          <a:p>
            <a:endParaRPr lang="en-US" dirty="0"/>
          </a:p>
        </p:txBody>
      </p:sp>
      <p:pic>
        <p:nvPicPr>
          <p:cNvPr id="1026" name="Picture 2" descr="Phonics | Wakefield Pinders Primary Sch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6478" y="384492"/>
            <a:ext cx="3659342" cy="28822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onics Panda Free Images clipart free image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917" y="3640854"/>
            <a:ext cx="2946872" cy="3064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724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4800" b="1" u="sng" dirty="0"/>
              <a:t>Communication and Language/Literacy Whole Class Teacher-Led</a:t>
            </a:r>
            <a:endParaRPr lang="en-US" sz="4800" b="1" u="sng" dirty="0"/>
          </a:p>
        </p:txBody>
      </p:sp>
      <p:sp>
        <p:nvSpPr>
          <p:cNvPr id="3" name="Content Placeholder 2"/>
          <p:cNvSpPr>
            <a:spLocks noGrp="1"/>
          </p:cNvSpPr>
          <p:nvPr>
            <p:ph sz="half" idx="1"/>
          </p:nvPr>
        </p:nvSpPr>
        <p:spPr>
          <a:xfrm>
            <a:off x="516343" y="2187018"/>
            <a:ext cx="5181600" cy="4351338"/>
          </a:xfrm>
        </p:spPr>
        <p:txBody>
          <a:bodyPr>
            <a:normAutofit/>
          </a:bodyPr>
          <a:lstStyle/>
          <a:p>
            <a:r>
              <a:rPr lang="en-US" sz="2400" dirty="0"/>
              <a:t>Communication and language sessions are usually focused upon class topics and give your child opportunities to share and discuss their ideas and focus on building your child’s confidence and communication skills throughout the year. Class topics and themes are usually derived from the children’s interests, as well as making sure we are covering areas of the Early Years Curriculum and celebrating important times throughout the year.</a:t>
            </a:r>
          </a:p>
        </p:txBody>
      </p:sp>
      <p:pic>
        <p:nvPicPr>
          <p:cNvPr id="5" name="Picture 4"/>
          <p:cNvPicPr>
            <a:picLocks noChangeAspect="1"/>
          </p:cNvPicPr>
          <p:nvPr/>
        </p:nvPicPr>
        <p:blipFill>
          <a:blip r:embed="rId3"/>
          <a:stretch>
            <a:fillRect/>
          </a:stretch>
        </p:blipFill>
        <p:spPr>
          <a:xfrm>
            <a:off x="8978527" y="4445000"/>
            <a:ext cx="2984500" cy="2235200"/>
          </a:xfrm>
          <a:prstGeom prst="rect">
            <a:avLst/>
          </a:prstGeom>
        </p:spPr>
      </p:pic>
      <p:pic>
        <p:nvPicPr>
          <p:cNvPr id="6" name="Picture 18" descr="Teacher's Pet - Have You Filled a Bucket Today? Posters - FRE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0724" y="1061096"/>
            <a:ext cx="2311275" cy="16353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descr="The importance of nursery rhymes in early childhood | PAC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8199" y="1327819"/>
            <a:ext cx="2363420" cy="13235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10055333" y="2918285"/>
            <a:ext cx="1962056" cy="1304862"/>
          </a:xfrm>
          <a:prstGeom prst="rect">
            <a:avLst/>
          </a:prstGeom>
        </p:spPr>
      </p:pic>
      <p:pic>
        <p:nvPicPr>
          <p:cNvPr id="10" name="Picture 10" descr="What does it mean to find your brave? | BP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0194" y="2825246"/>
            <a:ext cx="1968758" cy="14765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encrypted-tbn0.gstatic.com/images?q=tbn%3AANd9GcTuzKXoOnSXApCMcL79R-uAdctIFPsbSEC0Vvd5EcBP2nbHJ0T5J2WzYZnXIEBojdel5DpsN8WN&amp;usqp=CA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2034" y="4475726"/>
            <a:ext cx="2047875" cy="204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523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4393"/>
            <a:ext cx="10515600" cy="1325563"/>
          </a:xfrm>
        </p:spPr>
        <p:txBody>
          <a:bodyPr>
            <a:normAutofit/>
          </a:bodyPr>
          <a:lstStyle/>
          <a:p>
            <a:r>
              <a:rPr lang="en-GB" sz="3600" b="1" u="sng" dirty="0">
                <a:latin typeface="SassoonPrimaryInfant" pitchFamily="2" charset="0"/>
              </a:rPr>
              <a:t>Child-Initiated Play</a:t>
            </a:r>
            <a:endParaRPr lang="en-US" sz="3600" b="1" dirty="0"/>
          </a:p>
        </p:txBody>
      </p:sp>
      <p:sp>
        <p:nvSpPr>
          <p:cNvPr id="3" name="Content Placeholder 2"/>
          <p:cNvSpPr>
            <a:spLocks noGrp="1"/>
          </p:cNvSpPr>
          <p:nvPr>
            <p:ph sz="half" idx="1"/>
          </p:nvPr>
        </p:nvSpPr>
        <p:spPr>
          <a:xfrm>
            <a:off x="838200" y="1178894"/>
            <a:ext cx="5181600" cy="5037268"/>
          </a:xfrm>
        </p:spPr>
        <p:txBody>
          <a:bodyPr>
            <a:noAutofit/>
          </a:bodyPr>
          <a:lstStyle/>
          <a:p>
            <a:r>
              <a:rPr lang="en-US" sz="2600" dirty="0"/>
              <a:t>During this time we have lots of areas set up ready for the children to use, as well as leaving resources available for the children to decide what they wish to use. Our areas are set up to compliment your child’s interests, alongside supporting them in progressing through the Early Years curriculum. We offer free flow between indoors and outdoors, allowing your child opportunities to practice and develop a variety of skills using different equipment.</a:t>
            </a:r>
          </a:p>
        </p:txBody>
      </p:sp>
      <p:sp>
        <p:nvSpPr>
          <p:cNvPr id="8" name="Smiley Face 7"/>
          <p:cNvSpPr/>
          <p:nvPr/>
        </p:nvSpPr>
        <p:spPr>
          <a:xfrm>
            <a:off x="7064784" y="1636857"/>
            <a:ext cx="363793" cy="353961"/>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006901" y="503611"/>
            <a:ext cx="2843351" cy="2132513"/>
          </a:xfrm>
          <a:prstGeom prst="rect">
            <a:avLst/>
          </a:prstGeom>
        </p:spPr>
      </p:pic>
      <p:pic>
        <p:nvPicPr>
          <p:cNvPr id="6" name="Picture 5">
            <a:extLst>
              <a:ext uri="{FF2B5EF4-FFF2-40B4-BE49-F238E27FC236}">
                <a16:creationId xmlns:a16="http://schemas.microsoft.com/office/drawing/2014/main" id="{59A5E0EC-5950-4224-AE7A-501F1919253D}"/>
              </a:ext>
            </a:extLst>
          </p:cNvPr>
          <p:cNvPicPr>
            <a:picLocks noChangeAspect="1"/>
          </p:cNvPicPr>
          <p:nvPr/>
        </p:nvPicPr>
        <p:blipFill>
          <a:blip r:embed="rId4"/>
          <a:stretch>
            <a:fillRect/>
          </a:stretch>
        </p:blipFill>
        <p:spPr>
          <a:xfrm rot="5400000">
            <a:off x="8525671" y="628571"/>
            <a:ext cx="3160709" cy="2370532"/>
          </a:xfrm>
          <a:prstGeom prst="rect">
            <a:avLst/>
          </a:prstGeom>
        </p:spPr>
      </p:pic>
      <p:pic>
        <p:nvPicPr>
          <p:cNvPr id="9" name="Picture 8">
            <a:extLst>
              <a:ext uri="{FF2B5EF4-FFF2-40B4-BE49-F238E27FC236}">
                <a16:creationId xmlns:a16="http://schemas.microsoft.com/office/drawing/2014/main" id="{0564A52A-5422-4D46-8A88-9E1D0FA05096}"/>
              </a:ext>
            </a:extLst>
          </p:cNvPr>
          <p:cNvPicPr>
            <a:picLocks noChangeAspect="1"/>
          </p:cNvPicPr>
          <p:nvPr/>
        </p:nvPicPr>
        <p:blipFill>
          <a:blip r:embed="rId5"/>
          <a:stretch>
            <a:fillRect/>
          </a:stretch>
        </p:blipFill>
        <p:spPr>
          <a:xfrm rot="5400000">
            <a:off x="5615326" y="3607444"/>
            <a:ext cx="3160708" cy="2370531"/>
          </a:xfrm>
          <a:prstGeom prst="rect">
            <a:avLst/>
          </a:prstGeom>
        </p:spPr>
      </p:pic>
      <p:pic>
        <p:nvPicPr>
          <p:cNvPr id="11" name="Picture 10">
            <a:extLst>
              <a:ext uri="{FF2B5EF4-FFF2-40B4-BE49-F238E27FC236}">
                <a16:creationId xmlns:a16="http://schemas.microsoft.com/office/drawing/2014/main" id="{150AE6C1-4351-4DAB-A44D-80F072A4D29B}"/>
              </a:ext>
            </a:extLst>
          </p:cNvPr>
          <p:cNvPicPr>
            <a:picLocks noChangeAspect="1"/>
          </p:cNvPicPr>
          <p:nvPr/>
        </p:nvPicPr>
        <p:blipFill>
          <a:blip r:embed="rId6"/>
          <a:stretch>
            <a:fillRect/>
          </a:stretch>
        </p:blipFill>
        <p:spPr>
          <a:xfrm>
            <a:off x="8646160" y="3651491"/>
            <a:ext cx="3169920" cy="2377440"/>
          </a:xfrm>
          <a:prstGeom prst="rect">
            <a:avLst/>
          </a:prstGeom>
        </p:spPr>
      </p:pic>
    </p:spTree>
    <p:extLst>
      <p:ext uri="{BB962C8B-B14F-4D97-AF65-F5344CB8AC3E}">
        <p14:creationId xmlns:p14="http://schemas.microsoft.com/office/powerpoint/2010/main" val="1080503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800" b="1" u="sng" dirty="0"/>
              <a:t>Lunchtime   11.45am – 12.50pm</a:t>
            </a:r>
            <a:endParaRPr lang="en-US" sz="4800" b="1" u="sng" dirty="0"/>
          </a:p>
        </p:txBody>
      </p:sp>
      <p:sp>
        <p:nvSpPr>
          <p:cNvPr id="3" name="Content Placeholder 2"/>
          <p:cNvSpPr>
            <a:spLocks noGrp="1"/>
          </p:cNvSpPr>
          <p:nvPr>
            <p:ph sz="half" idx="1"/>
          </p:nvPr>
        </p:nvSpPr>
        <p:spPr/>
        <p:txBody>
          <a:bodyPr>
            <a:normAutofit lnSpcReduction="10000"/>
          </a:bodyPr>
          <a:lstStyle/>
          <a:p>
            <a:r>
              <a:rPr lang="en-GB" dirty="0"/>
              <a:t>All children in Early years</a:t>
            </a:r>
            <a:r>
              <a:rPr lang="en-GB" baseline="0" dirty="0"/>
              <a:t> through to Year 2</a:t>
            </a:r>
            <a:r>
              <a:rPr lang="en-GB" dirty="0"/>
              <a:t> are</a:t>
            </a:r>
            <a:r>
              <a:rPr lang="en-GB" baseline="0" dirty="0"/>
              <a:t> entitled to a free school meal. Most children do choose to have a cooked lunch every day. The menu is given out monthly for parents information, you must fill in your child’s selections</a:t>
            </a:r>
            <a:r>
              <a:rPr lang="en-GB" dirty="0"/>
              <a:t> online for the days you wish for them to have a cooked meal. This must be booked two weeks in advance. </a:t>
            </a:r>
            <a:endParaRPr lang="en-US" dirty="0"/>
          </a:p>
        </p:txBody>
      </p:sp>
      <p:pic>
        <p:nvPicPr>
          <p:cNvPr id="6" name="Picture 5"/>
          <p:cNvPicPr>
            <a:picLocks noChangeAspect="1"/>
          </p:cNvPicPr>
          <p:nvPr/>
        </p:nvPicPr>
        <p:blipFill>
          <a:blip r:embed="rId3"/>
          <a:stretch>
            <a:fillRect/>
          </a:stretch>
        </p:blipFill>
        <p:spPr>
          <a:xfrm>
            <a:off x="6702408" y="2770909"/>
            <a:ext cx="5110324" cy="3031548"/>
          </a:xfrm>
          <a:prstGeom prst="rect">
            <a:avLst/>
          </a:prstGeom>
        </p:spPr>
      </p:pic>
    </p:spTree>
    <p:extLst>
      <p:ext uri="{BB962C8B-B14F-4D97-AF65-F5344CB8AC3E}">
        <p14:creationId xmlns:p14="http://schemas.microsoft.com/office/powerpoint/2010/main" val="1675090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800" b="1" u="sng" dirty="0"/>
              <a:t>Maths</a:t>
            </a:r>
            <a:endParaRPr lang="en-US" sz="4800" b="1" u="sng" dirty="0"/>
          </a:p>
        </p:txBody>
      </p:sp>
      <p:sp>
        <p:nvSpPr>
          <p:cNvPr id="3" name="Content Placeholder 2"/>
          <p:cNvSpPr>
            <a:spLocks noGrp="1"/>
          </p:cNvSpPr>
          <p:nvPr>
            <p:ph sz="half" idx="1"/>
          </p:nvPr>
        </p:nvSpPr>
        <p:spPr>
          <a:xfrm>
            <a:off x="439621" y="1690688"/>
            <a:ext cx="5181600" cy="5437024"/>
          </a:xfrm>
        </p:spPr>
        <p:txBody>
          <a:bodyPr>
            <a:normAutofit lnSpcReduction="10000"/>
          </a:bodyPr>
          <a:lstStyle/>
          <a:p>
            <a:r>
              <a:rPr lang="en-US" sz="2600" dirty="0"/>
              <a:t>The children have daily whole-class starters and lesson input in </a:t>
            </a:r>
            <a:r>
              <a:rPr lang="en-US" sz="2600" dirty="0" err="1"/>
              <a:t>Maths</a:t>
            </a:r>
            <a:r>
              <a:rPr lang="en-US" sz="2600" dirty="0"/>
              <a:t> with their teacher.</a:t>
            </a:r>
          </a:p>
          <a:p>
            <a:r>
              <a:rPr lang="en-US" sz="2600" dirty="0"/>
              <a:t>The children then work with either a teacher or a key person experiencing a range of mathematical activities across the week.</a:t>
            </a:r>
          </a:p>
          <a:p>
            <a:r>
              <a:rPr lang="en-US" sz="2600" dirty="0"/>
              <a:t>We plan for these activities to be indoors and outdoors and work in small groups to give your child lots of opportunities to fully engage.</a:t>
            </a:r>
          </a:p>
          <a:p>
            <a:r>
              <a:rPr lang="en-US" sz="2600" dirty="0"/>
              <a:t>Consolidation activities are available in continuous provision. </a:t>
            </a:r>
          </a:p>
          <a:p>
            <a:endParaRPr lang="en-US" sz="2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9171" y="157944"/>
            <a:ext cx="2653630" cy="306548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184680" y="3957359"/>
            <a:ext cx="3002612" cy="225195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507747" y="2033315"/>
            <a:ext cx="3964898" cy="2973674"/>
          </a:xfrm>
          <a:prstGeom prst="rect">
            <a:avLst/>
          </a:prstGeom>
        </p:spPr>
      </p:pic>
    </p:spTree>
    <p:extLst>
      <p:ext uri="{BB962C8B-B14F-4D97-AF65-F5344CB8AC3E}">
        <p14:creationId xmlns:p14="http://schemas.microsoft.com/office/powerpoint/2010/main" val="1070324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800" dirty="0"/>
              <a:t>                    </a:t>
            </a:r>
            <a:r>
              <a:rPr lang="en-GB" sz="4800" b="1" u="sng" dirty="0"/>
              <a:t> Skills Groups</a:t>
            </a:r>
            <a:endParaRPr lang="en-US" sz="4800" b="1" u="sng" dirty="0"/>
          </a:p>
        </p:txBody>
      </p:sp>
      <p:sp>
        <p:nvSpPr>
          <p:cNvPr id="3" name="Content Placeholder 2"/>
          <p:cNvSpPr>
            <a:spLocks noGrp="1"/>
          </p:cNvSpPr>
          <p:nvPr>
            <p:ph sz="half" idx="1"/>
          </p:nvPr>
        </p:nvSpPr>
        <p:spPr>
          <a:xfrm>
            <a:off x="254655" y="1442166"/>
            <a:ext cx="5181600" cy="4351338"/>
          </a:xfrm>
        </p:spPr>
        <p:txBody>
          <a:bodyPr>
            <a:normAutofit lnSpcReduction="10000"/>
          </a:bodyPr>
          <a:lstStyle/>
          <a:p>
            <a:r>
              <a:rPr lang="en-US" sz="2600" dirty="0"/>
              <a:t>Each week the children participate in a carousel of skills-based activities, lead by each member of the team.</a:t>
            </a:r>
          </a:p>
          <a:p>
            <a:r>
              <a:rPr lang="en-US" sz="2600" dirty="0"/>
              <a:t>This includes learning across areas covered in the National Curriculum such as Geography, DT, History and may also include activities such as Art, Music, Handwriting, Yoga, Real PE sessions, Using Technology e.g. remote control vehicles and other activities based on the children’s interests. </a:t>
            </a:r>
          </a:p>
        </p:txBody>
      </p:sp>
      <p:sp>
        <p:nvSpPr>
          <p:cNvPr id="4" name="AutoShape 2" descr="https://v1.padlet.pics/3/image.webp?t=c_limit%2Cdpr_2%2Ch_440%2Cw_330&amp;url=https%3A%2F%2Fu1.padletusercontent.com%2Fuploads%2Fpadlet-uploads%2F1788440690%2F2ced6dc71baa6796130f6a813ab098de%2FIMG_7214.JPG%3Fexpiry_token%3D5WaHZRdGG3LkUVQGy3SZ-zdRtq89aJeottSBaF_Hii8EGDVBG-vnLc5ZfL_2GiKosWMOCkHArMcc8LorETHcZz_aesTay65eiwmIKnZYgHBCBy0qagKMMmW2zn63cbWVE2MXsUVPnjRPTKrcZavYwqNdEd9oxXXomOcqUdORlT-sI-PkjTZ0cVfxBVkk9XRQLXhEImejht3hQaWB1gifjQ%3D%3D"/>
          <p:cNvSpPr>
            <a:spLocks noChangeAspect="1" noChangeArrowheads="1"/>
          </p:cNvSpPr>
          <p:nvPr/>
        </p:nvSpPr>
        <p:spPr bwMode="auto">
          <a:xfrm>
            <a:off x="6095822" y="2478816"/>
            <a:ext cx="1448602" cy="144860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p:cNvPicPr>
            <a:picLocks noChangeAspect="1"/>
          </p:cNvPicPr>
          <p:nvPr/>
        </p:nvPicPr>
        <p:blipFill>
          <a:blip r:embed="rId3"/>
          <a:stretch>
            <a:fillRect/>
          </a:stretch>
        </p:blipFill>
        <p:spPr>
          <a:xfrm>
            <a:off x="9523959" y="305009"/>
            <a:ext cx="2413386" cy="3312826"/>
          </a:xfrm>
          <a:prstGeom prst="rect">
            <a:avLst/>
          </a:prstGeom>
        </p:spPr>
      </p:pic>
      <p:pic>
        <p:nvPicPr>
          <p:cNvPr id="7" name="Picture 6"/>
          <p:cNvPicPr>
            <a:picLocks noChangeAspect="1"/>
          </p:cNvPicPr>
          <p:nvPr/>
        </p:nvPicPr>
        <p:blipFill>
          <a:blip r:embed="rId4"/>
          <a:stretch>
            <a:fillRect/>
          </a:stretch>
        </p:blipFill>
        <p:spPr>
          <a:xfrm>
            <a:off x="8284147" y="3885412"/>
            <a:ext cx="3637925" cy="2728444"/>
          </a:xfrm>
          <a:prstGeom prst="rect">
            <a:avLst/>
          </a:prstGeom>
        </p:spPr>
      </p:pic>
      <p:pic>
        <p:nvPicPr>
          <p:cNvPr id="11" name="Picture 10"/>
          <p:cNvPicPr>
            <a:picLocks noChangeAspect="1"/>
          </p:cNvPicPr>
          <p:nvPr/>
        </p:nvPicPr>
        <p:blipFill>
          <a:blip r:embed="rId5"/>
          <a:stretch>
            <a:fillRect/>
          </a:stretch>
        </p:blipFill>
        <p:spPr>
          <a:xfrm>
            <a:off x="5568027" y="1586887"/>
            <a:ext cx="2424347" cy="3232463"/>
          </a:xfrm>
          <a:prstGeom prst="rect">
            <a:avLst/>
          </a:prstGeom>
        </p:spPr>
      </p:pic>
    </p:spTree>
    <p:extLst>
      <p:ext uri="{BB962C8B-B14F-4D97-AF65-F5344CB8AC3E}">
        <p14:creationId xmlns:p14="http://schemas.microsoft.com/office/powerpoint/2010/main" val="19451546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731</TotalTime>
  <Words>1100</Words>
  <Application>Microsoft Office PowerPoint</Application>
  <PresentationFormat>Widescreen</PresentationFormat>
  <Paragraphs>75</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Sassoon Infant Std</vt:lpstr>
      <vt:lpstr>SassoonPrimaryInfant</vt:lpstr>
      <vt:lpstr>Office Theme</vt:lpstr>
      <vt:lpstr> Welcome to all  2024  Parents and Carers</vt:lpstr>
      <vt:lpstr>Start of the day</vt:lpstr>
      <vt:lpstr>An example of a daily timetable</vt:lpstr>
      <vt:lpstr>Phonics</vt:lpstr>
      <vt:lpstr>Communication and Language/Literacy Whole Class Teacher-Led</vt:lpstr>
      <vt:lpstr>Child-Initiated Play</vt:lpstr>
      <vt:lpstr>Lunchtime   11.45am – 12.50pm</vt:lpstr>
      <vt:lpstr>Maths</vt:lpstr>
      <vt:lpstr>                     Skills Groups</vt:lpstr>
      <vt:lpstr>Sport with PE Leaders</vt:lpstr>
      <vt:lpstr>         OPAL                Outdoor Play and Learning</vt:lpstr>
      <vt:lpstr>Celebrations  </vt:lpstr>
      <vt:lpstr>Useful information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all 2020 Parents/Carers</dc:title>
  <dc:creator>(s) Samuel Taylor</dc:creator>
  <cp:lastModifiedBy>Emma J. Ollier</cp:lastModifiedBy>
  <cp:revision>105</cp:revision>
  <dcterms:created xsi:type="dcterms:W3CDTF">2020-04-23T08:36:50Z</dcterms:created>
  <dcterms:modified xsi:type="dcterms:W3CDTF">2024-06-20T16:24:43Z</dcterms:modified>
</cp:coreProperties>
</file>